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  <p:sldId id="267" r:id="rId12"/>
    <p:sldId id="268" r:id="rId13"/>
    <p:sldId id="269" r:id="rId14"/>
    <p:sldId id="270" r:id="rId15"/>
    <p:sldId id="266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CC33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43739-CDF7-448A-B6EC-62FDE2F8CB8D}" type="datetimeFigureOut">
              <a:rPr lang="ru-RU" smtClean="0"/>
              <a:pPr/>
              <a:t>19.03.2009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F9B7C-F79B-4BE9-8288-2106B5220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294E5-AAE7-4743-AF68-FDE40E61D315}" type="datetimeFigureOut">
              <a:rPr lang="ru-RU" smtClean="0"/>
              <a:pPr/>
              <a:t>19.03.2009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4B726-E652-4140-9DA7-A3EEF206F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F4B726-E652-4140-9DA7-A3EEF206FCDF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96294E5-AAE7-4743-AF68-FDE40E61D315}" type="datetimeFigureOut">
              <a:rPr lang="ru-RU" smtClean="0"/>
              <a:pPr/>
              <a:t>19.03.2009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1AA59-078D-4078-8A32-2A501F8E971B}" type="datetime1">
              <a:rPr lang="ru-RU" smtClean="0"/>
              <a:t>19.03.2009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E4C0B8-6B0A-42CE-9E79-8CFC8354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CD530-3B26-4617-98CA-0B8CE33F0CB2}" type="datetime1">
              <a:rPr lang="ru-RU" smtClean="0"/>
              <a:t>19.03.2009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833FD-6243-4C53-9C2C-0C393980B015}" type="datetime1">
              <a:rPr lang="ru-RU" smtClean="0"/>
              <a:t>19.03.2009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81000"/>
            <a:ext cx="76200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6E666-246E-42EE-B7F6-7E3604C20F21}" type="datetime1">
              <a:rPr lang="ru-RU" smtClean="0"/>
              <a:t>19.03.2009</a:t>
            </a:fld>
            <a:endParaRPr lang="ru-RU"/>
          </a:p>
        </p:txBody>
      </p:sp>
      <p:sp>
        <p:nvSpPr>
          <p:cNvPr id="4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66D00-6515-4D7C-998D-AEEB88CF50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762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6800" y="3886200"/>
            <a:ext cx="762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F3632-1FED-4349-BD36-61FD1966794B}" type="datetime1">
              <a:rPr lang="ru-RU" smtClean="0"/>
              <a:t>19.03.2009</a:t>
            </a:fld>
            <a:endParaRPr lang="ru-RU"/>
          </a:p>
        </p:txBody>
      </p:sp>
      <p:sp>
        <p:nvSpPr>
          <p:cNvPr id="6" name="Rectangle 10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5560E-0BD7-4C42-8757-8DAFCE6DD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A5128-5DF2-47D6-979B-AC1C8A29C1AB}" type="datetime1">
              <a:rPr lang="ru-RU" smtClean="0"/>
              <a:t>19.03.2009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B08A5-26A4-40DD-85AE-862A26B9A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0BA4E-9170-4BB9-BE99-C5C29F881271}" type="datetime1">
              <a:rPr lang="ru-RU" smtClean="0"/>
              <a:t>19.03.2009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E4C0B8-6B0A-42CE-9E79-8CFC8354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EA81A-987B-4988-BB3F-81128440F42A}" type="datetime1">
              <a:rPr lang="ru-RU" smtClean="0"/>
              <a:t>19.03.2009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4EC6-B42D-4195-BB98-877F49383E24}" type="datetime1">
              <a:rPr lang="ru-RU" smtClean="0"/>
              <a:t>19.03.2009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7E9B-F202-45A9-8D07-54837527585E}" type="datetime1">
              <a:rPr lang="ru-RU" smtClean="0"/>
              <a:t>19.03.2009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3E4C0B8-6B0A-42CE-9E79-8CFC83544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4BD9-BC00-43C7-BD41-44BD78C66BE8}" type="datetime1">
              <a:rPr lang="ru-RU" smtClean="0"/>
              <a:t>19.03.2009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835-E81B-41C6-B2B7-E1F1E19438CB}" type="datetime1">
              <a:rPr lang="ru-RU" smtClean="0"/>
              <a:t>19.03.2009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1170F-C5A1-443C-B65C-3AC5596F9E8E}" type="datetime1">
              <a:rPr lang="ru-RU" smtClean="0"/>
              <a:t>19.03.2009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A0F3-A800-41D0-B941-8C35DD5C6C88}" type="datetime1">
              <a:rPr lang="ru-RU" smtClean="0"/>
              <a:t>19.03.2009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01D86DF-49B8-4912-8F4C-3D16C625DD20}" type="datetime1">
              <a:rPr lang="ru-RU" smtClean="0"/>
              <a:t>19.03.2009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E4C0B8-6B0A-42CE-9E79-8CFC83544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2214554"/>
            <a:ext cx="6786610" cy="1222375"/>
          </a:xfrm>
        </p:spPr>
        <p:txBody>
          <a:bodyPr/>
          <a:lstStyle/>
          <a:p>
            <a:pPr algn="ctr"/>
            <a:r>
              <a:rPr lang="ru-RU" dirty="0" smtClean="0"/>
              <a:t>Глобальная сеть Интернет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5500702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Соловьева Елена Юрьевна, </a:t>
            </a:r>
            <a:r>
              <a:rPr lang="ru-RU" smtClean="0"/>
              <a:t>учитель информатики</a:t>
            </a:r>
            <a:endParaRPr lang="ru-RU" dirty="0" smtClean="0"/>
          </a:p>
          <a:p>
            <a:r>
              <a:rPr lang="ru-RU" dirty="0" smtClean="0"/>
              <a:t>МОУ СОШ с УИОП №1 г. Яранск Кировская область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1071546"/>
            <a:ext cx="5457836" cy="1222375"/>
          </a:xfrm>
        </p:spPr>
        <p:txBody>
          <a:bodyPr/>
          <a:lstStyle/>
          <a:p>
            <a:r>
              <a:rPr lang="ru-RU" dirty="0" smtClean="0"/>
              <a:t>Адресация интернет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00298" y="2714620"/>
            <a:ext cx="5715040" cy="9144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</a:rPr>
              <a:t>IP </a:t>
            </a:r>
            <a:r>
              <a:rPr lang="ru-RU" sz="4800" b="1" dirty="0" smtClean="0">
                <a:solidFill>
                  <a:schemeClr val="tx1"/>
                </a:solidFill>
              </a:rPr>
              <a:t>- адресация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142985"/>
            <a:ext cx="8686800" cy="1643074"/>
          </a:xfrm>
        </p:spPr>
        <p:txBody>
          <a:bodyPr>
            <a:normAutofit/>
          </a:bodyPr>
          <a:lstStyle/>
          <a:p>
            <a:pPr indent="12700" eaLnBrk="1" hangingPunct="1">
              <a:buNone/>
            </a:pPr>
            <a:r>
              <a:rPr lang="ru-RU" sz="2400" dirty="0" smtClean="0"/>
              <a:t>Для того чтобы в процессе обмена информацией компьютеры могли найти друг друга, в Интернет существует единая система адресации, основанная на использовании</a:t>
            </a:r>
            <a:br>
              <a:rPr lang="ru-RU" sz="2400" dirty="0" smtClean="0"/>
            </a:br>
            <a:r>
              <a:rPr lang="en-US" sz="2400" dirty="0" smtClean="0"/>
              <a:t>IP</a:t>
            </a:r>
            <a:r>
              <a:rPr lang="ru-RU" sz="2400" dirty="0" smtClean="0"/>
              <a:t>-адреса.</a:t>
            </a:r>
          </a:p>
        </p:txBody>
      </p:sp>
      <p:pic>
        <p:nvPicPr>
          <p:cNvPr id="5124" name="Picture 4" descr="j023639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609600"/>
            <a:ext cx="12192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5720" y="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Адресация в Интернет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85786" y="3286124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hlink"/>
                </a:solidFill>
              </a:rPr>
              <a:t>Каждый компьютер, подключенный к Интернет, имеет свой уникальный </a:t>
            </a:r>
            <a:br>
              <a:rPr lang="ru-RU" sz="3200" b="1" dirty="0" smtClean="0">
                <a:solidFill>
                  <a:schemeClr val="hlink"/>
                </a:solidFill>
              </a:rPr>
            </a:br>
            <a:r>
              <a:rPr lang="ru-RU" sz="3200" b="1" dirty="0" smtClean="0">
                <a:solidFill>
                  <a:schemeClr val="hlink"/>
                </a:solidFill>
              </a:rPr>
              <a:t>32-битный (в двоичной системе) </a:t>
            </a:r>
            <a:r>
              <a:rPr lang="en-US" sz="3200" b="1" dirty="0" smtClean="0">
                <a:solidFill>
                  <a:schemeClr val="hlink"/>
                </a:solidFill>
              </a:rPr>
              <a:t>IP</a:t>
            </a:r>
            <a:r>
              <a:rPr lang="ru-RU" sz="3200" b="1" dirty="0" smtClean="0">
                <a:solidFill>
                  <a:schemeClr val="hlink"/>
                </a:solidFill>
              </a:rPr>
              <a:t>-адрес</a:t>
            </a:r>
            <a:endParaRPr lang="ru-RU" sz="3200" dirty="0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B0A8-38C1-463A-9EB4-38BCF75B38C8}" type="datetime1">
              <a:rPr lang="ru-RU" smtClean="0"/>
              <a:t>19.03.2009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4191000"/>
            <a:ext cx="7620000" cy="1676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b="1" smtClean="0">
                <a:solidFill>
                  <a:schemeClr val="hlink"/>
                </a:solidFill>
              </a:rPr>
              <a:t>N=2</a:t>
            </a:r>
            <a:r>
              <a:rPr lang="en-US" sz="4800" b="1" baseline="50000" smtClean="0">
                <a:solidFill>
                  <a:schemeClr val="hlink"/>
                </a:solidFill>
              </a:rPr>
              <a:t>32</a:t>
            </a:r>
            <a:r>
              <a:rPr lang="en-US" sz="4800" b="1" smtClean="0">
                <a:solidFill>
                  <a:schemeClr val="hlink"/>
                </a:solidFill>
              </a:rPr>
              <a:t>=4 294 967 296</a:t>
            </a:r>
            <a:endParaRPr lang="ru-RU" sz="4800" b="1" smtClean="0">
              <a:solidFill>
                <a:schemeClr val="hlink"/>
              </a:solidFill>
            </a:endParaRPr>
          </a:p>
        </p:txBody>
      </p:sp>
      <p:pic>
        <p:nvPicPr>
          <p:cNvPr id="6150" name="Picture 4" descr="j028355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4876800"/>
            <a:ext cx="14446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71538" y="1500174"/>
            <a:ext cx="7715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hlink"/>
                </a:solidFill>
              </a:rPr>
              <a:t>Легко подсчитать, что общее количество различных </a:t>
            </a:r>
            <a:r>
              <a:rPr lang="en-US" sz="3200" b="1" dirty="0">
                <a:solidFill>
                  <a:schemeClr val="hlink"/>
                </a:solidFill>
              </a:rPr>
              <a:t>IP</a:t>
            </a:r>
            <a:r>
              <a:rPr lang="ru-RU" sz="3200" b="1" dirty="0">
                <a:solidFill>
                  <a:schemeClr val="hlink"/>
                </a:solidFill>
              </a:rPr>
              <a:t> – адресов составляет более 4 миллиардов: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20" y="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Адресация в Интернет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94793-3AB4-4D48-B4CB-68057A25F632}" type="datetime1">
              <a:rPr lang="ru-RU" smtClean="0"/>
              <a:t>19.03.2009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500034" y="571480"/>
            <a:ext cx="785818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Система </a:t>
            </a:r>
            <a:r>
              <a:rPr lang="en-US" sz="2400" dirty="0"/>
              <a:t>IP-</a:t>
            </a:r>
            <a:r>
              <a:rPr lang="ru-RU" sz="2400" dirty="0"/>
              <a:t>адресации учитывает структуру Интернет, т.е. то, что Интернет является сетью сетей, а не объединением отдельных компьютеров. </a:t>
            </a:r>
            <a:r>
              <a:rPr lang="en-US" sz="2400" dirty="0"/>
              <a:t>IP-</a:t>
            </a:r>
            <a:r>
              <a:rPr lang="ru-RU" sz="2400" dirty="0"/>
              <a:t>адрес состоит из двух частей, одна из которых является адресом сети, а другая адресом компьютера в сети. 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Для обеспечения максимальной гибкости в процессе распределения</a:t>
            </a:r>
            <a:r>
              <a:rPr lang="en-US" sz="2400" dirty="0"/>
              <a:t> IP</a:t>
            </a:r>
            <a:r>
              <a:rPr lang="ru-RU" sz="2400" dirty="0"/>
              <a:t>-адресов, в зависимости от количества компьютеров в сети, адреса разделяются на три класса </a:t>
            </a:r>
            <a:r>
              <a:rPr lang="en-US" sz="2400" dirty="0"/>
              <a:t>A, B, C.</a:t>
            </a:r>
            <a:endParaRPr lang="ru-RU" sz="2400" dirty="0"/>
          </a:p>
          <a:p>
            <a:pPr>
              <a:spcBef>
                <a:spcPct val="50000"/>
              </a:spcBef>
            </a:pPr>
            <a:r>
              <a:rPr lang="ru-RU" sz="2400" dirty="0"/>
              <a:t>Первые биты адреса отводятся для идентификации класса, а остальные разделяются на адрес сети и адрес компьютера.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Адресация в Интернет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6C8C-8C4E-4BF0-86DD-DB788D1414ED}" type="datetime1">
              <a:rPr lang="ru-RU" smtClean="0"/>
              <a:t>19.03.2009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1214414" y="4357694"/>
            <a:ext cx="7239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3300"/>
              </a:buClr>
              <a:buFontTx/>
              <a:buChar char="•"/>
            </a:pPr>
            <a:r>
              <a:rPr lang="ru-RU" b="1" dirty="0"/>
              <a:t> </a:t>
            </a:r>
            <a:r>
              <a:rPr lang="ru-RU" sz="2000" b="1" dirty="0">
                <a:solidFill>
                  <a:schemeClr val="hlink"/>
                </a:solidFill>
              </a:rPr>
              <a:t>адреса класса А – число от 0 до 127</a:t>
            </a:r>
          </a:p>
          <a:p>
            <a:pPr>
              <a:spcBef>
                <a:spcPct val="50000"/>
              </a:spcBef>
              <a:buClr>
                <a:srgbClr val="CC3300"/>
              </a:buClr>
              <a:buFontTx/>
              <a:buChar char="•"/>
            </a:pPr>
            <a:r>
              <a:rPr lang="ru-RU" sz="2000" b="1" dirty="0">
                <a:solidFill>
                  <a:schemeClr val="hlink"/>
                </a:solidFill>
              </a:rPr>
              <a:t> адреса класса В – число от 128 до 191</a:t>
            </a:r>
          </a:p>
          <a:p>
            <a:pPr>
              <a:spcBef>
                <a:spcPct val="50000"/>
              </a:spcBef>
              <a:buClr>
                <a:srgbClr val="CC3300"/>
              </a:buClr>
              <a:buFontTx/>
              <a:buChar char="•"/>
            </a:pPr>
            <a:r>
              <a:rPr lang="ru-RU" sz="2000" b="1" dirty="0">
                <a:solidFill>
                  <a:schemeClr val="hlink"/>
                </a:solidFill>
              </a:rPr>
              <a:t> адреса класса С – число от 192 до 255</a:t>
            </a:r>
          </a:p>
        </p:txBody>
      </p:sp>
      <p:pic>
        <p:nvPicPr>
          <p:cNvPr id="10246" name="Picture 5" descr="j023631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286256"/>
            <a:ext cx="11588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85786" y="1071546"/>
            <a:ext cx="800105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десятичной записи </a:t>
            </a:r>
            <a:r>
              <a:rPr lang="en-US" sz="2400" dirty="0" smtClean="0"/>
              <a:t>IP</a:t>
            </a:r>
            <a:r>
              <a:rPr lang="ru-RU" sz="2400" dirty="0" smtClean="0"/>
              <a:t>-адрес состоит из 4 чисел, разделенных точками, каждое из которых лежит в диапазоне от 0 до 255. </a:t>
            </a:r>
            <a:br>
              <a:rPr lang="ru-RU" sz="2400" dirty="0" smtClean="0"/>
            </a:br>
            <a:r>
              <a:rPr lang="ru-RU" sz="2400" dirty="0" smtClean="0"/>
              <a:t>Например, </a:t>
            </a:r>
            <a:r>
              <a:rPr lang="en-US" sz="2400" dirty="0" smtClean="0">
                <a:solidFill>
                  <a:schemeClr val="hlink"/>
                </a:solidFill>
              </a:rPr>
              <a:t>IP-</a:t>
            </a:r>
            <a:r>
              <a:rPr lang="ru-RU" sz="2400" dirty="0" smtClean="0">
                <a:solidFill>
                  <a:schemeClr val="hlink"/>
                </a:solidFill>
              </a:rPr>
              <a:t>адрес сервера МТУ-ИНФОРМ</a:t>
            </a:r>
            <a:r>
              <a:rPr lang="ru-RU" sz="2400" dirty="0" smtClean="0"/>
              <a:t> записывается как </a:t>
            </a:r>
            <a:r>
              <a:rPr lang="ru-RU" sz="2400" dirty="0" smtClean="0">
                <a:solidFill>
                  <a:schemeClr val="hlink"/>
                </a:solidFill>
              </a:rPr>
              <a:t>195.34.32.11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Достаточно определить по первому числу </a:t>
            </a:r>
            <a:r>
              <a:rPr lang="en-US" sz="2400" dirty="0" smtClean="0"/>
              <a:t>IP-</a:t>
            </a:r>
            <a:r>
              <a:rPr lang="ru-RU" sz="2400" dirty="0" smtClean="0"/>
              <a:t>адреса компьютера, его принадлежность к сети того или иного класса: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Адресация в Интернет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5790-DAF6-4F4B-9A41-C999067BB068}" type="datetime1">
              <a:rPr lang="ru-RU" smtClean="0"/>
              <a:t>19.03.2009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en-US" sz="2800" b="1" dirty="0" smtClean="0"/>
              <a:t>IP</a:t>
            </a:r>
            <a:r>
              <a:rPr lang="ru-RU" sz="2800" b="1" dirty="0" smtClean="0"/>
              <a:t>-адрес – </a:t>
            </a:r>
            <a:r>
              <a:rPr lang="ru-RU" sz="2800" dirty="0" smtClean="0"/>
              <a:t>уникальный</a:t>
            </a:r>
            <a:r>
              <a:rPr lang="ru-RU" sz="2800" b="1" dirty="0" smtClean="0"/>
              <a:t> </a:t>
            </a:r>
            <a:r>
              <a:rPr lang="ru-RU" sz="2800" dirty="0" smtClean="0"/>
              <a:t>цифровой адрес, состоящий из 4 байтов (четырех десятичных чисел в интервале от 0 до 255, разделенных точками). </a:t>
            </a:r>
          </a:p>
          <a:p>
            <a:pPr marL="0" indent="0" algn="just" eaLnBrk="1" hangingPunct="1">
              <a:buFontTx/>
              <a:buNone/>
            </a:pPr>
            <a:endParaRPr lang="ru-RU" sz="2800" dirty="0" smtClean="0"/>
          </a:p>
          <a:p>
            <a:pPr marL="0" indent="0" algn="just" eaLnBrk="1" hangingPunct="1">
              <a:buFontTx/>
              <a:buNone/>
            </a:pPr>
            <a:r>
              <a:rPr lang="ru-RU" sz="2800" i="1" dirty="0" smtClean="0"/>
              <a:t>Например</a:t>
            </a:r>
            <a:r>
              <a:rPr lang="ru-RU" sz="2800" dirty="0" smtClean="0"/>
              <a:t>: 125.255.12.</a:t>
            </a:r>
            <a:r>
              <a:rPr lang="ru-RU" sz="2800" b="1" dirty="0" smtClean="0">
                <a:solidFill>
                  <a:srgbClr val="0033CC"/>
                </a:solidFill>
              </a:rPr>
              <a:t>16</a:t>
            </a:r>
          </a:p>
          <a:p>
            <a:pPr marL="0" indent="0" algn="just" eaLnBrk="1" hangingPunct="1">
              <a:buFontTx/>
              <a:buNone/>
            </a:pPr>
            <a:r>
              <a:rPr lang="ru-RU" sz="2800" dirty="0" smtClean="0"/>
              <a:t>		 </a:t>
            </a:r>
          </a:p>
          <a:p>
            <a:pPr marL="0" indent="0" algn="just" eaLnBrk="1" hangingPunct="1">
              <a:buFontTx/>
              <a:buNone/>
            </a:pPr>
            <a:r>
              <a:rPr lang="ru-RU" sz="2800" dirty="0" smtClean="0"/>
              <a:t>		</a:t>
            </a:r>
          </a:p>
        </p:txBody>
      </p:sp>
      <p:sp>
        <p:nvSpPr>
          <p:cNvPr id="47110" name="AutoShape 6"/>
          <p:cNvSpPr>
            <a:spLocks/>
          </p:cNvSpPr>
          <p:nvPr/>
        </p:nvSpPr>
        <p:spPr bwMode="auto">
          <a:xfrm rot="5400000">
            <a:off x="3256741" y="3744127"/>
            <a:ext cx="188913" cy="1844675"/>
          </a:xfrm>
          <a:prstGeom prst="rightBrace">
            <a:avLst>
              <a:gd name="adj1" fmla="val 8137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1016000" y="4775200"/>
            <a:ext cx="3309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адреса сетей и подсетей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4848225" y="4659313"/>
            <a:ext cx="4035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адрес компьютера пользователя</a:t>
            </a:r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 flipH="1" flipV="1">
            <a:off x="4573588" y="4325938"/>
            <a:ext cx="304800" cy="492125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768350" y="5689600"/>
            <a:ext cx="7664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0033CC"/>
                </a:solidFill>
              </a:rPr>
              <a:t>2</a:t>
            </a:r>
            <a:r>
              <a:rPr lang="ru-RU" sz="2000" baseline="30000">
                <a:solidFill>
                  <a:srgbClr val="0033CC"/>
                </a:solidFill>
              </a:rPr>
              <a:t>32</a:t>
            </a:r>
            <a:r>
              <a:rPr lang="ru-RU" sz="2000">
                <a:solidFill>
                  <a:srgbClr val="0033CC"/>
                </a:solidFill>
              </a:rPr>
              <a:t>=4 294 967 296 – максимальное количество </a:t>
            </a:r>
            <a:r>
              <a:rPr lang="en-US" sz="2000">
                <a:solidFill>
                  <a:srgbClr val="0033CC"/>
                </a:solidFill>
              </a:rPr>
              <a:t>IP</a:t>
            </a:r>
            <a:r>
              <a:rPr lang="ru-RU" sz="2000">
                <a:solidFill>
                  <a:srgbClr val="0033CC"/>
                </a:solidFill>
              </a:rPr>
              <a:t>-адресов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5720" y="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Адресация в Интернет</a:t>
            </a:r>
            <a:endParaRPr lang="ru-RU" dirty="0"/>
          </a:p>
        </p:txBody>
      </p:sp>
      <p:sp>
        <p:nvSpPr>
          <p:cNvPr id="12" name="AutoShape 6"/>
          <p:cNvSpPr>
            <a:spLocks/>
          </p:cNvSpPr>
          <p:nvPr/>
        </p:nvSpPr>
        <p:spPr bwMode="auto">
          <a:xfrm rot="5400000">
            <a:off x="2393140" y="3607597"/>
            <a:ext cx="142877" cy="642942"/>
          </a:xfrm>
          <a:prstGeom prst="rightBrace">
            <a:avLst>
              <a:gd name="adj1" fmla="val 8137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071670" y="3916924"/>
            <a:ext cx="785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класс</a:t>
            </a:r>
            <a:endParaRPr lang="ru-RU" dirty="0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 flipV="1">
            <a:off x="2285984" y="3929064"/>
            <a:ext cx="909646" cy="1000133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9"/>
          <p:cNvSpPr>
            <a:spLocks noChangeShapeType="1"/>
          </p:cNvSpPr>
          <p:nvPr/>
        </p:nvSpPr>
        <p:spPr bwMode="auto">
          <a:xfrm flipV="1">
            <a:off x="3000364" y="3929064"/>
            <a:ext cx="785818" cy="928695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51C0-BC86-4128-A0DE-513B5D3C26F3}" type="datetime1">
              <a:rPr lang="ru-RU" smtClean="0"/>
              <a:t>19.03.2009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animBg="1"/>
      <p:bldP spid="47111" grpId="0"/>
      <p:bldP spid="47112" grpId="0"/>
      <p:bldP spid="47113" grpId="0" animBg="1"/>
      <p:bldP spid="47114" grpId="0"/>
      <p:bldP spid="12" grpId="0" animBg="1"/>
      <p:bldP spid="13" grpId="0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1371600" y="214290"/>
            <a:ext cx="6858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dirty="0" smtClean="0"/>
              <a:t>Например,</a:t>
            </a:r>
            <a:br>
              <a:rPr lang="ru-RU" sz="4400" dirty="0" smtClean="0"/>
            </a:br>
            <a:r>
              <a:rPr lang="ru-RU" sz="4400" dirty="0" smtClean="0"/>
              <a:t>адрес </a:t>
            </a:r>
            <a:r>
              <a:rPr lang="ru-RU" sz="4400" dirty="0"/>
              <a:t>компании МТУ-ИНФОРМ</a:t>
            </a:r>
            <a:r>
              <a:rPr lang="ru-RU" dirty="0"/>
              <a:t> </a:t>
            </a:r>
            <a:r>
              <a:rPr lang="ru-RU" sz="6000" dirty="0">
                <a:solidFill>
                  <a:schemeClr val="hlink"/>
                </a:solidFill>
              </a:rPr>
              <a:t>195.34.32.11</a:t>
            </a: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1600200" y="3505200"/>
            <a:ext cx="6477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/>
              <a:t>Сервер компании находится к сети класса С, </a:t>
            </a:r>
            <a:br>
              <a:rPr lang="ru-RU" sz="3600"/>
            </a:br>
            <a:r>
              <a:rPr lang="ru-RU" sz="3600"/>
              <a:t>адрес которой </a:t>
            </a:r>
            <a:r>
              <a:rPr lang="ru-RU" sz="3600">
                <a:solidFill>
                  <a:schemeClr val="hlink"/>
                </a:solidFill>
              </a:rPr>
              <a:t>195.34.32</a:t>
            </a:r>
            <a:r>
              <a:rPr lang="ru-RU" sz="3600"/>
              <a:t>, </a:t>
            </a:r>
            <a:br>
              <a:rPr lang="ru-RU" sz="3600"/>
            </a:br>
            <a:r>
              <a:rPr lang="ru-RU" sz="3600"/>
              <a:t>а адрес компьютера в сети </a:t>
            </a:r>
            <a:r>
              <a:rPr lang="ru-RU" sz="3600">
                <a:solidFill>
                  <a:schemeClr val="hlink"/>
                </a:solidFill>
              </a:rPr>
              <a:t>11</a:t>
            </a:r>
            <a:r>
              <a:rPr lang="ru-RU" sz="3600"/>
              <a:t>.</a:t>
            </a:r>
            <a:endParaRPr lang="ru-RU" sz="3600">
              <a:solidFill>
                <a:schemeClr val="hlink"/>
              </a:solidFill>
            </a:endParaRPr>
          </a:p>
        </p:txBody>
      </p:sp>
      <p:pic>
        <p:nvPicPr>
          <p:cNvPr id="11270" name="Picture 5" descr="j028364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2667000"/>
            <a:ext cx="14668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436013-F592-42AC-9422-6B3EA7B16B3C}" type="datetime1">
              <a:rPr lang="ru-RU" smtClean="0"/>
              <a:t>19.03.2009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A66D00-6515-4D7C-998D-AEEB88CF508E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90600" y="381000"/>
            <a:ext cx="7620000" cy="1547802"/>
          </a:xfrm>
        </p:spPr>
        <p:txBody>
          <a:bodyPr>
            <a:normAutofit lnSpcReduction="10000"/>
          </a:bodyPr>
          <a:lstStyle/>
          <a:p>
            <a:pPr marL="96838" indent="12700" eaLnBrk="1" hangingPunct="1">
              <a:buFontTx/>
              <a:buNone/>
            </a:pPr>
            <a:r>
              <a:rPr lang="ru-RU" sz="2400" dirty="0" smtClean="0"/>
              <a:t>Компьютеры могут легко найти друг друга по числовому </a:t>
            </a:r>
            <a:r>
              <a:rPr lang="en-US" sz="2400" dirty="0" smtClean="0"/>
              <a:t>IP</a:t>
            </a:r>
            <a:r>
              <a:rPr lang="ru-RU" sz="2400" dirty="0" smtClean="0"/>
              <a:t>-адресу, однако запомнить числовой адрес человеку трудно, и для удобства была введена </a:t>
            </a:r>
            <a:r>
              <a:rPr lang="ru-RU" sz="2400" b="1" i="1" dirty="0" smtClean="0"/>
              <a:t>Доменная Система Имен</a:t>
            </a:r>
          </a:p>
        </p:txBody>
      </p:sp>
      <p:sp>
        <p:nvSpPr>
          <p:cNvPr id="12294" name="Text Box 5"/>
          <p:cNvSpPr txBox="1">
            <a:spLocks noChangeArrowheads="1"/>
          </p:cNvSpPr>
          <p:nvPr/>
        </p:nvSpPr>
        <p:spPr bwMode="auto">
          <a:xfrm>
            <a:off x="1000100" y="5072074"/>
            <a:ext cx="72866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chemeClr val="hlink"/>
                </a:solidFill>
              </a:rPr>
              <a:t>Домен</a:t>
            </a:r>
            <a:r>
              <a:rPr lang="ru-RU" sz="4000" dirty="0"/>
              <a:t> – зона, участок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472" y="2357430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hlink"/>
                </a:solidFill>
              </a:rPr>
              <a:t>Доменная система имен ставит в соответствие числовому </a:t>
            </a:r>
            <a:r>
              <a:rPr lang="en-US" sz="3200" b="1" dirty="0">
                <a:solidFill>
                  <a:schemeClr val="hlink"/>
                </a:solidFill>
              </a:rPr>
              <a:t>IP</a:t>
            </a:r>
            <a:r>
              <a:rPr lang="ru-RU" sz="3200" b="1" dirty="0">
                <a:solidFill>
                  <a:schemeClr val="hlink"/>
                </a:solidFill>
              </a:rPr>
              <a:t>-адресу каждого компьютера уникальное доменное имя.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0AE5A2-F7BB-4143-B651-1B42CA211D60}" type="datetime1">
              <a:rPr lang="ru-RU" smtClean="0"/>
              <a:t>19.03.2009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B5560E-0BD7-4C42-8757-8DAFCE6DD689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Адресация в сети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sz="2800" b="1" dirty="0" smtClean="0"/>
              <a:t>Доменный адрес</a:t>
            </a:r>
            <a:r>
              <a:rPr lang="ru-RU" dirty="0" smtClean="0"/>
              <a:t> </a:t>
            </a:r>
            <a:r>
              <a:rPr lang="ru-RU" sz="2800" dirty="0" smtClean="0"/>
              <a:t>–</a:t>
            </a:r>
            <a:r>
              <a:rPr lang="ru-RU" dirty="0" smtClean="0"/>
              <a:t> </a:t>
            </a:r>
            <a:r>
              <a:rPr lang="ru-RU" sz="2800" dirty="0" err="1" smtClean="0"/>
              <a:t>адрес</a:t>
            </a:r>
            <a:r>
              <a:rPr lang="ru-RU" sz="2800" dirty="0" smtClean="0"/>
              <a:t>, состоящий из имен доменов, разделенных точками.</a:t>
            </a:r>
          </a:p>
          <a:p>
            <a:pPr marL="0" indent="0" eaLnBrk="1" hangingPunct="1">
              <a:buFontTx/>
              <a:buNone/>
            </a:pPr>
            <a:r>
              <a:rPr lang="ru-RU" sz="2400" dirty="0" smtClean="0">
                <a:solidFill>
                  <a:srgbClr val="0033CC"/>
                </a:solidFill>
              </a:rPr>
              <a:t>Домен</a:t>
            </a:r>
            <a:r>
              <a:rPr lang="ru-RU" sz="2400" dirty="0" smtClean="0"/>
              <a:t> – область сети.</a:t>
            </a:r>
          </a:p>
          <a:p>
            <a:pPr marL="0" indent="0" eaLnBrk="1" hangingPunct="1">
              <a:buFontTx/>
              <a:buNone/>
            </a:pPr>
            <a:r>
              <a:rPr lang="ru-RU" sz="2800" i="1" dirty="0" smtClean="0"/>
              <a:t>    Например</a:t>
            </a:r>
            <a:r>
              <a:rPr lang="ru-RU" sz="2800" dirty="0" smtClean="0"/>
              <a:t>: </a:t>
            </a:r>
            <a:r>
              <a:rPr lang="en-US" sz="2800" b="1" dirty="0" smtClean="0">
                <a:solidFill>
                  <a:srgbClr val="0033CC"/>
                </a:solidFill>
              </a:rPr>
              <a:t>interweb</a:t>
            </a:r>
            <a:r>
              <a:rPr lang="en-US" sz="2800" dirty="0" smtClean="0"/>
              <a:t>.spb.ru</a:t>
            </a:r>
            <a:endParaRPr lang="ru-RU" sz="2800" dirty="0" smtClean="0"/>
          </a:p>
        </p:txBody>
      </p:sp>
      <p:sp>
        <p:nvSpPr>
          <p:cNvPr id="48132" name="Oval 4"/>
          <p:cNvSpPr>
            <a:spLocks noChangeArrowheads="1"/>
          </p:cNvSpPr>
          <p:nvPr/>
        </p:nvSpPr>
        <p:spPr bwMode="auto">
          <a:xfrm>
            <a:off x="638175" y="4999038"/>
            <a:ext cx="7591425" cy="18589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r>
              <a:rPr lang="en-US" b="1"/>
              <a:t>ru</a:t>
            </a:r>
            <a:endParaRPr lang="ru-RU" b="1"/>
          </a:p>
        </p:txBody>
      </p:sp>
      <p:sp>
        <p:nvSpPr>
          <p:cNvPr id="48133" name="Oval 5"/>
          <p:cNvSpPr>
            <a:spLocks noChangeArrowheads="1"/>
          </p:cNvSpPr>
          <p:nvPr/>
        </p:nvSpPr>
        <p:spPr bwMode="auto">
          <a:xfrm>
            <a:off x="1771650" y="5283200"/>
            <a:ext cx="4862513" cy="1292225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r>
              <a:rPr lang="en-US" b="1"/>
              <a:t>spb</a:t>
            </a:r>
            <a:endParaRPr lang="ru-RU" b="1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3324225" y="5661025"/>
            <a:ext cx="1624013" cy="566738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FFFF66"/>
                </a:solidFill>
              </a:rPr>
              <a:t>interweb</a:t>
            </a:r>
            <a:endParaRPr lang="ru-RU" b="1">
              <a:solidFill>
                <a:srgbClr val="FFFF66"/>
              </a:solidFill>
            </a:endParaRPr>
          </a:p>
        </p:txBody>
      </p:sp>
      <p:sp>
        <p:nvSpPr>
          <p:cNvPr id="48136" name="AutoShape 8"/>
          <p:cNvSpPr>
            <a:spLocks/>
          </p:cNvSpPr>
          <p:nvPr/>
        </p:nvSpPr>
        <p:spPr bwMode="auto">
          <a:xfrm rot="-5471980">
            <a:off x="4813300" y="3349626"/>
            <a:ext cx="90487" cy="379412"/>
          </a:xfrm>
          <a:prstGeom prst="leftBrace">
            <a:avLst>
              <a:gd name="adj1" fmla="val 34942"/>
              <a:gd name="adj2" fmla="val 50000"/>
            </a:avLst>
          </a:prstGeom>
          <a:noFill/>
          <a:ln w="38100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4565650" y="3567113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/>
              <a:t>домен 1 уровня</a:t>
            </a:r>
          </a:p>
        </p:txBody>
      </p:sp>
      <p:sp>
        <p:nvSpPr>
          <p:cNvPr id="48138" name="AutoShape 10"/>
          <p:cNvSpPr>
            <a:spLocks/>
          </p:cNvSpPr>
          <p:nvPr/>
        </p:nvSpPr>
        <p:spPr bwMode="auto">
          <a:xfrm rot="-5382849">
            <a:off x="4433888" y="3411538"/>
            <a:ext cx="212725" cy="1089025"/>
          </a:xfrm>
          <a:prstGeom prst="leftBrace">
            <a:avLst>
              <a:gd name="adj1" fmla="val 42662"/>
              <a:gd name="adj2" fmla="val 50000"/>
            </a:avLst>
          </a:prstGeom>
          <a:noFill/>
          <a:ln w="38100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3789363" y="4046538"/>
            <a:ext cx="1741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/>
              <a:t>домен 2 уровня</a:t>
            </a:r>
          </a:p>
        </p:txBody>
      </p:sp>
      <p:sp>
        <p:nvSpPr>
          <p:cNvPr id="48140" name="AutoShape 12"/>
          <p:cNvSpPr>
            <a:spLocks/>
          </p:cNvSpPr>
          <p:nvPr/>
        </p:nvSpPr>
        <p:spPr bwMode="auto">
          <a:xfrm rot="-5398873">
            <a:off x="3670300" y="3138488"/>
            <a:ext cx="201613" cy="2674937"/>
          </a:xfrm>
          <a:prstGeom prst="leftBrace">
            <a:avLst>
              <a:gd name="adj1" fmla="val 110564"/>
              <a:gd name="adj2" fmla="val 50000"/>
            </a:avLst>
          </a:prstGeom>
          <a:noFill/>
          <a:ln w="38100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3119438" y="4575175"/>
            <a:ext cx="1784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/>
              <a:t>домен 3 уровня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0" y="3844925"/>
            <a:ext cx="3354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i="1"/>
              <a:t>имя компьютера пользователя</a:t>
            </a:r>
          </a:p>
        </p:txBody>
      </p:sp>
      <p:sp>
        <p:nvSpPr>
          <p:cNvPr id="48145" name="Line 17"/>
          <p:cNvSpPr>
            <a:spLocks noChangeShapeType="1"/>
          </p:cNvSpPr>
          <p:nvPr/>
        </p:nvSpPr>
        <p:spPr bwMode="auto">
          <a:xfrm flipV="1">
            <a:off x="2466975" y="3513138"/>
            <a:ext cx="392113" cy="347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8146" name="Line 18"/>
          <p:cNvSpPr>
            <a:spLocks noChangeShapeType="1"/>
          </p:cNvSpPr>
          <p:nvPr/>
        </p:nvSpPr>
        <p:spPr bwMode="auto">
          <a:xfrm>
            <a:off x="276225" y="4165600"/>
            <a:ext cx="3048000" cy="171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" name="Дата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06131-B3C9-4423-9A95-58D9753A078E}" type="datetime1">
              <a:rPr lang="ru-RU" smtClean="0"/>
              <a:t>19.03.2009</a:t>
            </a:fld>
            <a:endParaRPr lang="ru-RU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 animBg="1"/>
      <p:bldP spid="48133" grpId="0" animBg="1"/>
      <p:bldP spid="48135" grpId="0" animBg="1"/>
      <p:bldP spid="48136" grpId="0" animBg="1"/>
      <p:bldP spid="48137" grpId="0"/>
      <p:bldP spid="48138" grpId="0" animBg="1"/>
      <p:bldP spid="48139" grpId="0"/>
      <p:bldP spid="48140" grpId="0" animBg="1"/>
      <p:bldP spid="48142" grpId="0"/>
      <p:bldP spid="48144" grpId="0"/>
      <p:bldP spid="48145" grpId="0" animBg="1"/>
      <p:bldP spid="4814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Домены первого уровня</a:t>
            </a:r>
          </a:p>
        </p:txBody>
      </p:sp>
      <p:graphicFrame>
        <p:nvGraphicFramePr>
          <p:cNvPr id="49181" name="Group 2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7889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географические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административные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69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228600" algn="l"/>
                        </a:tabLst>
                      </a:pPr>
                      <a:r>
                        <a:rPr lang="en-US" sz="2800" b="1" kern="1200" dirty="0" smtClean="0">
                          <a:solidFill>
                            <a:schemeClr val="hlink"/>
                          </a:solidFill>
                          <a:latin typeface="+mn-lt"/>
                          <a:ea typeface="+mn-ea"/>
                          <a:cs typeface="+mn-cs"/>
                        </a:rPr>
                        <a:t>us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США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2800" b="1" kern="1200" dirty="0" err="1" smtClean="0">
                          <a:solidFill>
                            <a:schemeClr val="hlink"/>
                          </a:solidFill>
                          <a:latin typeface="+mn-lt"/>
                          <a:ea typeface="+mn-ea"/>
                          <a:cs typeface="+mn-cs"/>
                        </a:rPr>
                        <a:t>uk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Великобритания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2800" b="1" kern="1200" dirty="0" err="1" smtClean="0">
                          <a:solidFill>
                            <a:schemeClr val="hlink"/>
                          </a:solidFill>
                          <a:latin typeface="+mn-lt"/>
                          <a:ea typeface="+mn-ea"/>
                          <a:cs typeface="+mn-cs"/>
                        </a:rPr>
                        <a:t>fr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Франция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2800" b="1" kern="1200" dirty="0" smtClean="0">
                          <a:solidFill>
                            <a:schemeClr val="hlink"/>
                          </a:solidFill>
                          <a:latin typeface="+mn-lt"/>
                          <a:ea typeface="+mn-ea"/>
                          <a:cs typeface="+mn-cs"/>
                        </a:rPr>
                        <a:t>de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Германия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2800" b="1" kern="1200" dirty="0" err="1" smtClean="0">
                          <a:solidFill>
                            <a:schemeClr val="hlink"/>
                          </a:solidFill>
                          <a:latin typeface="+mn-lt"/>
                          <a:ea typeface="+mn-ea"/>
                          <a:cs typeface="+mn-cs"/>
                        </a:rPr>
                        <a:t>ru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Россия</a:t>
                      </a:r>
                    </a:p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2800" b="1" kern="1200" dirty="0" err="1" smtClean="0">
                          <a:solidFill>
                            <a:schemeClr val="hlink"/>
                          </a:solidFill>
                          <a:latin typeface="+mn-lt"/>
                          <a:ea typeface="+mn-ea"/>
                          <a:cs typeface="+mn-cs"/>
                        </a:rPr>
                        <a:t>ua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Украина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74738" marR="0" lvl="0" indent="-1074738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1074738" algn="l"/>
                        </a:tabLst>
                      </a:pPr>
                      <a:r>
                        <a:rPr kumimoji="0" lang="en-US" sz="2800" b="1" kern="1200" dirty="0" err="1" smtClean="0">
                          <a:solidFill>
                            <a:schemeClr val="hlink"/>
                          </a:solidFill>
                          <a:latin typeface="+mn-lt"/>
                          <a:ea typeface="+mn-ea"/>
                          <a:cs typeface="+mn-cs"/>
                        </a:rPr>
                        <a:t>gov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правительственные      организации</a:t>
                      </a:r>
                    </a:p>
                    <a:p>
                      <a:pPr marL="1074738" marR="0" lvl="0" indent="-107473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1074738" algn="l"/>
                        </a:tabLst>
                      </a:pPr>
                      <a:r>
                        <a:rPr kumimoji="0" lang="en-US" sz="2800" b="1" kern="1200" dirty="0" smtClean="0">
                          <a:solidFill>
                            <a:schemeClr val="hlink"/>
                          </a:solidFill>
                          <a:latin typeface="+mn-lt"/>
                          <a:ea typeface="+mn-ea"/>
                          <a:cs typeface="+mn-cs"/>
                        </a:rPr>
                        <a:t>mil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военные</a:t>
                      </a:r>
                    </a:p>
                    <a:p>
                      <a:pPr marL="1074738" marR="0" lvl="0" indent="-107473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1074738" algn="l"/>
                        </a:tabLst>
                      </a:pPr>
                      <a:r>
                        <a:rPr kumimoji="0" lang="en-US" sz="2800" b="1" kern="1200" dirty="0" smtClean="0">
                          <a:solidFill>
                            <a:schemeClr val="hlink"/>
                          </a:solidFill>
                          <a:latin typeface="+mn-lt"/>
                          <a:ea typeface="+mn-ea"/>
                          <a:cs typeface="+mn-cs"/>
                        </a:rPr>
                        <a:t>com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коммерческие</a:t>
                      </a:r>
                    </a:p>
                    <a:p>
                      <a:pPr marL="1074738" marR="0" lvl="0" indent="-107473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1074738" algn="l"/>
                        </a:tabLst>
                      </a:pPr>
                      <a:r>
                        <a:rPr kumimoji="0" lang="en-US" sz="2800" b="1" kern="1200" dirty="0" err="1" smtClean="0">
                          <a:solidFill>
                            <a:schemeClr val="hlink"/>
                          </a:solidFill>
                          <a:latin typeface="+mn-lt"/>
                          <a:ea typeface="+mn-ea"/>
                          <a:cs typeface="+mn-cs"/>
                        </a:rPr>
                        <a:t>edu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учебные</a:t>
                      </a:r>
                    </a:p>
                    <a:p>
                      <a:pPr marL="1074738" marR="0" lvl="0" indent="-107473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1074738" algn="l"/>
                        </a:tabLst>
                      </a:pPr>
                      <a:r>
                        <a:rPr kumimoji="0" lang="en-US" sz="2800" b="1" kern="1200" dirty="0" smtClean="0">
                          <a:solidFill>
                            <a:schemeClr val="hlink"/>
                          </a:solidFill>
                          <a:latin typeface="+mn-lt"/>
                          <a:ea typeface="+mn-ea"/>
                          <a:cs typeface="+mn-cs"/>
                        </a:rPr>
                        <a:t>net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сетевые</a:t>
                      </a:r>
                    </a:p>
                    <a:p>
                      <a:pPr marL="1074738" marR="0" lvl="0" indent="-107473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1074738" algn="l"/>
                        </a:tabLst>
                      </a:pPr>
                      <a:r>
                        <a:rPr kumimoji="0" lang="en-US" sz="2800" b="1" kern="1200" dirty="0" smtClean="0">
                          <a:solidFill>
                            <a:schemeClr val="hlink"/>
                          </a:solidFill>
                          <a:latin typeface="+mn-lt"/>
                          <a:ea typeface="+mn-ea"/>
                          <a:cs typeface="+mn-cs"/>
                        </a:rPr>
                        <a:t>org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некоммерческие</a:t>
                      </a:r>
                    </a:p>
                    <a:p>
                      <a:pPr marL="1074738" marR="0" lvl="0" indent="-1074738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>
                          <a:tab pos="1074738" algn="l"/>
                        </a:tabLst>
                      </a:pPr>
                      <a:r>
                        <a:rPr kumimoji="0" lang="en-US" sz="2800" b="1" kern="1200" dirty="0" err="1" smtClean="0">
                          <a:solidFill>
                            <a:schemeClr val="hlink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международные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98BA39-8C16-46AB-976E-FB3092930F88}" type="datetime1">
              <a:rPr lang="ru-RU" smtClean="0"/>
              <a:t>19.03.2009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8B08A5-26A4-40DD-85AE-862A26B9A4A4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</a:t>
            </a:r>
            <a:r>
              <a:rPr lang="en-US" dirty="0" smtClean="0"/>
              <a:t>internet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357850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/>
                </a:solidFill>
              </a:rPr>
              <a:t>В 60-е годы Министерство обороны США поставило перед собой задачу - разработать надежную компьютерную сеть, которая должна была служить стратегическим интересам США. </a:t>
            </a:r>
            <a:endParaRPr lang="en-US" sz="1800" dirty="0" smtClean="0">
              <a:solidFill>
                <a:schemeClr val="tx1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/>
                </a:solidFill>
              </a:rPr>
              <a:t>В 1969 году большинство учреждений, связанных с Министерством обороны, объединили собственные сети в так называемую </a:t>
            </a:r>
            <a:r>
              <a:rPr lang="ru-RU" sz="1800" dirty="0" err="1" smtClean="0">
                <a:solidFill>
                  <a:schemeClr val="tx1"/>
                </a:solidFill>
              </a:rPr>
              <a:t>ARPANet</a:t>
            </a:r>
            <a:r>
              <a:rPr lang="ru-RU" sz="1800" dirty="0" smtClean="0">
                <a:solidFill>
                  <a:schemeClr val="tx1"/>
                </a:solidFill>
              </a:rPr>
              <a:t> (</a:t>
            </a:r>
            <a:r>
              <a:rPr lang="ru-RU" sz="1800" dirty="0" err="1" smtClean="0">
                <a:solidFill>
                  <a:schemeClr val="tx1"/>
                </a:solidFill>
              </a:rPr>
              <a:t>Advanced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Research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Projects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Agency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Network</a:t>
            </a:r>
            <a:r>
              <a:rPr lang="ru-RU" sz="1800" dirty="0" smtClean="0">
                <a:solidFill>
                  <a:schemeClr val="tx1"/>
                </a:solidFill>
              </a:rPr>
              <a:t>). Университеты и другие учебные заведения проявили большой интерес к этой сети. Сеть </a:t>
            </a:r>
            <a:r>
              <a:rPr lang="ru-RU" sz="1800" dirty="0" err="1" smtClean="0">
                <a:solidFill>
                  <a:schemeClr val="tx1"/>
                </a:solidFill>
              </a:rPr>
              <a:t>ARPANet</a:t>
            </a:r>
            <a:r>
              <a:rPr lang="ru-RU" sz="1800" dirty="0" smtClean="0">
                <a:solidFill>
                  <a:schemeClr val="tx1"/>
                </a:solidFill>
              </a:rPr>
              <a:t> можно считать прародителем современной сети </a:t>
            </a:r>
            <a:r>
              <a:rPr lang="ru-RU" sz="1800" dirty="0" err="1" smtClean="0">
                <a:solidFill>
                  <a:schemeClr val="tx1"/>
                </a:solidFill>
              </a:rPr>
              <a:t>Internet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endParaRPr lang="en-US" sz="1800" dirty="0" smtClean="0">
              <a:solidFill>
                <a:schemeClr val="tx1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/>
                </a:solidFill>
              </a:rPr>
              <a:t>В 1983 году сеть </a:t>
            </a:r>
            <a:r>
              <a:rPr lang="ru-RU" sz="1800" dirty="0" err="1" smtClean="0">
                <a:solidFill>
                  <a:schemeClr val="tx1"/>
                </a:solidFill>
              </a:rPr>
              <a:t>Internet</a:t>
            </a:r>
            <a:r>
              <a:rPr lang="ru-RU" sz="1800" dirty="0" smtClean="0">
                <a:solidFill>
                  <a:schemeClr val="tx1"/>
                </a:solidFill>
              </a:rPr>
              <a:t> получила мощный толчок к развитию. Для того чтобы стандартизировать обмен данными между UNIX-серверами и клиентами, ученые Калифорнийского университета в Беркли разработали протокол передачи данных, который благодаря своей простоте, надежности и аппаратной независимости был принят и в </a:t>
            </a:r>
            <a:r>
              <a:rPr lang="ru-RU" sz="1800" dirty="0" err="1" smtClean="0">
                <a:solidFill>
                  <a:schemeClr val="tx1"/>
                </a:solidFill>
              </a:rPr>
              <a:t>Internet</a:t>
            </a:r>
            <a:r>
              <a:rPr lang="ru-RU" sz="1800" dirty="0" smtClean="0">
                <a:solidFill>
                  <a:schemeClr val="tx1"/>
                </a:solidFill>
              </a:rPr>
              <a:t>. Так родился протокол TCP/IP.</a:t>
            </a:r>
            <a:endParaRPr lang="en-US" sz="1800" dirty="0" smtClean="0">
              <a:solidFill>
                <a:schemeClr val="tx1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/>
                </a:solidFill>
              </a:rPr>
              <a:t>После того как право подключения к сети </a:t>
            </a:r>
            <a:r>
              <a:rPr lang="ru-RU" sz="1800" dirty="0" err="1" smtClean="0">
                <a:solidFill>
                  <a:schemeClr val="tx1"/>
                </a:solidFill>
              </a:rPr>
              <a:t>ARPANet</a:t>
            </a:r>
            <a:r>
              <a:rPr lang="ru-RU" sz="1800" dirty="0" smtClean="0">
                <a:solidFill>
                  <a:schemeClr val="tx1"/>
                </a:solidFill>
              </a:rPr>
              <a:t> получили коммерческие предприятия и частные лица, </a:t>
            </a:r>
            <a:r>
              <a:rPr lang="ru-RU" sz="1800" dirty="0" err="1" smtClean="0">
                <a:solidFill>
                  <a:schemeClr val="tx1"/>
                </a:solidFill>
              </a:rPr>
              <a:t>ARPANet</a:t>
            </a:r>
            <a:r>
              <a:rPr lang="ru-RU" sz="1800" dirty="0" smtClean="0">
                <a:solidFill>
                  <a:schemeClr val="tx1"/>
                </a:solidFill>
              </a:rPr>
              <a:t> превратилась в </a:t>
            </a:r>
            <a:r>
              <a:rPr lang="ru-RU" sz="1800" dirty="0" err="1" smtClean="0">
                <a:solidFill>
                  <a:schemeClr val="tx1"/>
                </a:solidFill>
              </a:rPr>
              <a:t>Intenet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1800" dirty="0" smtClean="0">
              <a:solidFill>
                <a:schemeClr val="tx1"/>
              </a:solidFill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1800" dirty="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7F61-BBE2-4FF1-A286-E8CCC707642A}" type="datetime1">
              <a:rPr lang="ru-RU" smtClean="0"/>
              <a:t>19.03.2009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144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</a:t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27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определить домены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32037"/>
            <a:ext cx="8686800" cy="27400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Microsoft.com</a:t>
            </a:r>
          </a:p>
          <a:p>
            <a:endParaRPr lang="en-US" sz="4800" b="1" dirty="0" smtClean="0"/>
          </a:p>
          <a:p>
            <a:pPr>
              <a:buNone/>
            </a:pPr>
            <a:r>
              <a:rPr lang="en-US" sz="4800" b="1" dirty="0" smtClean="0"/>
              <a:t>Dialup.mtu.ru</a:t>
            </a:r>
            <a:endParaRPr lang="ru-RU" sz="48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317C-909B-49AF-9C15-66F1BEA0BFDF}" type="datetime1">
              <a:rPr lang="ru-RU" smtClean="0"/>
              <a:t>19.03.2009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5"/>
            <a:ext cx="8686800" cy="3571900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/>
                </a:solidFill>
              </a:rPr>
              <a:t>Важнейшим событием в своей биографии </a:t>
            </a:r>
            <a:r>
              <a:rPr lang="ru-RU" sz="1800" dirty="0" err="1" smtClean="0">
                <a:solidFill>
                  <a:schemeClr val="tx1"/>
                </a:solidFill>
              </a:rPr>
              <a:t>Internet</a:t>
            </a:r>
            <a:r>
              <a:rPr lang="ru-RU" sz="1800" dirty="0" smtClean="0">
                <a:solidFill>
                  <a:schemeClr val="tx1"/>
                </a:solidFill>
              </a:rPr>
              <a:t> обязана швейцарским ученым из Европейской Лаборатории ядерной физики CERN. С созданием языка описания документов HTML родилась возможность построения службы </a:t>
            </a:r>
            <a:r>
              <a:rPr lang="ru-RU" sz="1800" dirty="0" err="1" smtClean="0">
                <a:solidFill>
                  <a:schemeClr val="tx1"/>
                </a:solidFill>
              </a:rPr>
              <a:t>World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Wide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Web</a:t>
            </a:r>
            <a:r>
              <a:rPr lang="ru-RU" sz="1800" dirty="0" smtClean="0">
                <a:solidFill>
                  <a:schemeClr val="tx1"/>
                </a:solidFill>
              </a:rPr>
              <a:t> (WWW), позволившей объединять в одном структурированном документе текстовые и графические данные (а позднее и другие мультимедиа-элементы), а также включать в любой документ ссылки на другие документы, расположенные в произвольных местах сети.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/>
                </a:solidFill>
              </a:rPr>
              <a:t>Пионерами изыскательных работ в сфере глобальной информатизации стали студенты факультета NCSA (</a:t>
            </a:r>
            <a:r>
              <a:rPr lang="ru-RU" sz="1800" dirty="0" err="1" smtClean="0">
                <a:solidFill>
                  <a:schemeClr val="tx1"/>
                </a:solidFill>
              </a:rPr>
              <a:t>National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Center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for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Supercomputing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Applications</a:t>
            </a:r>
            <a:r>
              <a:rPr lang="ru-RU" sz="1800" dirty="0" smtClean="0">
                <a:solidFill>
                  <a:schemeClr val="tx1"/>
                </a:solidFill>
              </a:rPr>
              <a:t>) из университета в Иллинойсе. Они построили первый Web-браузер (</a:t>
            </a:r>
            <a:r>
              <a:rPr lang="ru-RU" sz="1800" dirty="0" err="1" smtClean="0">
                <a:solidFill>
                  <a:schemeClr val="tx1"/>
                </a:solidFill>
              </a:rPr>
              <a:t>программу-обозреватель</a:t>
            </a:r>
            <a:r>
              <a:rPr lang="ru-RU" sz="1800" dirty="0" smtClean="0">
                <a:solidFill>
                  <a:schemeClr val="tx1"/>
                </a:solidFill>
              </a:rPr>
              <a:t>) </a:t>
            </a:r>
            <a:r>
              <a:rPr lang="ru-RU" sz="1800" dirty="0" err="1" smtClean="0">
                <a:solidFill>
                  <a:schemeClr val="tx1"/>
                </a:solidFill>
              </a:rPr>
              <a:t>Mosaic</a:t>
            </a:r>
            <a:r>
              <a:rPr lang="ru-RU" sz="1800" dirty="0" smtClean="0">
                <a:solidFill>
                  <a:schemeClr val="tx1"/>
                </a:solidFill>
              </a:rPr>
              <a:t>, который позволил отображать на мониторах компьютеров HTML-документы.</a:t>
            </a:r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B694D-C498-4084-887B-CA08964CD846}" type="datetime1">
              <a:rPr lang="ru-RU" smtClean="0"/>
              <a:t>19.03.2009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Сервисы </a:t>
            </a:r>
            <a:r>
              <a:rPr lang="en-US" dirty="0" smtClean="0"/>
              <a:t>internet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en-US" dirty="0" smtClean="0"/>
              <a:t>WWW (World Wide Web)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dirty="0" smtClean="0"/>
              <a:t>Электронная почта (</a:t>
            </a:r>
            <a:r>
              <a:rPr lang="en-US" dirty="0" smtClean="0"/>
              <a:t>E-MAIL)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dirty="0" smtClean="0"/>
              <a:t>Файловые серверы </a:t>
            </a:r>
            <a:r>
              <a:rPr lang="en-US" dirty="0" smtClean="0"/>
              <a:t>(FTP)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dirty="0" smtClean="0"/>
              <a:t>Телеконференции (</a:t>
            </a:r>
            <a:r>
              <a:rPr lang="en-US" dirty="0" smtClean="0"/>
              <a:t>UseNet</a:t>
            </a:r>
            <a:r>
              <a:rPr lang="ru-RU" dirty="0" smtClean="0"/>
              <a:t>)</a:t>
            </a:r>
            <a:endParaRPr lang="en-US" dirty="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dirty="0" smtClean="0"/>
              <a:t>Системы общения в рамках реального времени (</a:t>
            </a:r>
            <a:r>
              <a:rPr lang="en-US" dirty="0" smtClean="0"/>
              <a:t>ICQ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E9AD3-FC2D-4A89-99AE-627D74AC5A4B}" type="datetime1">
              <a:rPr lang="ru-RU" smtClean="0"/>
              <a:t>19.03.2009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dirty="0" smtClean="0"/>
              <a:t>единое  информационное пространство, сеть сетей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dirty="0" smtClean="0"/>
              <a:t>глобальная компьютерная сеть, объединяющая многие локальные, региональные и корпоративные сети и включающая сотни миллионов серверов, постоянно подключенных к сети.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E370-3AB0-471D-8A55-813CD071D898}" type="datetime1">
              <a:rPr lang="ru-RU" smtClean="0"/>
              <a:t>19.03.2009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Сеть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Internet</a:t>
            </a: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363" y="1193800"/>
            <a:ext cx="8229600" cy="4525963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b="1" smtClean="0"/>
              <a:t>Internet</a:t>
            </a:r>
            <a:r>
              <a:rPr lang="ru-RU" b="1" smtClean="0"/>
              <a:t> = узлы (хосты) + каналы связи</a:t>
            </a:r>
          </a:p>
          <a:p>
            <a:pPr marL="0" indent="0" algn="ctr" eaLnBrk="1" hangingPunct="1">
              <a:buFontTx/>
              <a:buNone/>
            </a:pPr>
            <a:endParaRPr lang="ru-RU" smtClean="0"/>
          </a:p>
          <a:p>
            <a:pPr marL="0" indent="0" eaLnBrk="1" hangingPunct="1">
              <a:buFontTx/>
              <a:buNone/>
            </a:pPr>
            <a:r>
              <a:rPr lang="ru-RU" sz="9000" smtClean="0">
                <a:sym typeface="Webdings" pitchFamily="18" charset="2"/>
              </a:rPr>
              <a:t>     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452563" y="2273300"/>
            <a:ext cx="2379662" cy="2263775"/>
            <a:chOff x="1088" y="1671"/>
            <a:chExt cx="1499" cy="1426"/>
          </a:xfrm>
        </p:grpSpPr>
        <p:sp>
          <p:nvSpPr>
            <p:cNvPr id="22560" name="Oval 5"/>
            <p:cNvSpPr>
              <a:spLocks noChangeArrowheads="1"/>
            </p:cNvSpPr>
            <p:nvPr/>
          </p:nvSpPr>
          <p:spPr bwMode="auto">
            <a:xfrm>
              <a:off x="1088" y="1671"/>
              <a:ext cx="1499" cy="14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61" name="Text Box 4"/>
            <p:cNvSpPr txBox="1">
              <a:spLocks noChangeArrowheads="1"/>
            </p:cNvSpPr>
            <p:nvPr/>
          </p:nvSpPr>
          <p:spPr bwMode="auto">
            <a:xfrm>
              <a:off x="1453" y="2715"/>
              <a:ext cx="8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ОС - </a:t>
              </a:r>
              <a:r>
                <a:rPr lang="en-US" b="1"/>
                <a:t>UNIX</a:t>
              </a:r>
              <a:endParaRPr lang="ru-RU" b="1"/>
            </a:p>
          </p:txBody>
        </p:sp>
      </p:grp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201613" y="2424113"/>
            <a:ext cx="1538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33CC"/>
                </a:solidFill>
              </a:rPr>
              <a:t>провайдер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6357938" y="2143125"/>
            <a:ext cx="2379662" cy="2263775"/>
            <a:chOff x="1088" y="1671"/>
            <a:chExt cx="1499" cy="1426"/>
          </a:xfrm>
        </p:grpSpPr>
        <p:sp>
          <p:nvSpPr>
            <p:cNvPr id="22558" name="Oval 10"/>
            <p:cNvSpPr>
              <a:spLocks noChangeArrowheads="1"/>
            </p:cNvSpPr>
            <p:nvPr/>
          </p:nvSpPr>
          <p:spPr bwMode="auto">
            <a:xfrm>
              <a:off x="1088" y="1671"/>
              <a:ext cx="1499" cy="14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59" name="Text Box 11"/>
            <p:cNvSpPr txBox="1">
              <a:spLocks noChangeArrowheads="1"/>
            </p:cNvSpPr>
            <p:nvPr/>
          </p:nvSpPr>
          <p:spPr bwMode="auto">
            <a:xfrm>
              <a:off x="1453" y="2715"/>
              <a:ext cx="8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ОС - </a:t>
              </a:r>
              <a:r>
                <a:rPr lang="en-US" b="1"/>
                <a:t>UNIX</a:t>
              </a:r>
              <a:endParaRPr lang="ru-RU" b="1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195763" y="4594225"/>
            <a:ext cx="2379662" cy="2263775"/>
            <a:chOff x="1088" y="1671"/>
            <a:chExt cx="1499" cy="1426"/>
          </a:xfrm>
        </p:grpSpPr>
        <p:sp>
          <p:nvSpPr>
            <p:cNvPr id="22556" name="Oval 13"/>
            <p:cNvSpPr>
              <a:spLocks noChangeArrowheads="1"/>
            </p:cNvSpPr>
            <p:nvPr/>
          </p:nvSpPr>
          <p:spPr bwMode="auto">
            <a:xfrm>
              <a:off x="1088" y="1671"/>
              <a:ext cx="1499" cy="14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57" name="Text Box 14"/>
            <p:cNvSpPr txBox="1">
              <a:spLocks noChangeArrowheads="1"/>
            </p:cNvSpPr>
            <p:nvPr/>
          </p:nvSpPr>
          <p:spPr bwMode="auto">
            <a:xfrm>
              <a:off x="1453" y="2715"/>
              <a:ext cx="8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ОС - </a:t>
              </a:r>
              <a:r>
                <a:rPr lang="en-US" b="1"/>
                <a:t>UNIX</a:t>
              </a:r>
              <a:endParaRPr lang="ru-RU" b="1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4594225"/>
            <a:ext cx="2379663" cy="2263775"/>
            <a:chOff x="1088" y="1671"/>
            <a:chExt cx="1499" cy="1426"/>
          </a:xfrm>
        </p:grpSpPr>
        <p:sp>
          <p:nvSpPr>
            <p:cNvPr id="22554" name="Oval 16"/>
            <p:cNvSpPr>
              <a:spLocks noChangeArrowheads="1"/>
            </p:cNvSpPr>
            <p:nvPr/>
          </p:nvSpPr>
          <p:spPr bwMode="auto">
            <a:xfrm>
              <a:off x="1088" y="1671"/>
              <a:ext cx="1499" cy="14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55" name="Text Box 17"/>
            <p:cNvSpPr txBox="1">
              <a:spLocks noChangeArrowheads="1"/>
            </p:cNvSpPr>
            <p:nvPr/>
          </p:nvSpPr>
          <p:spPr bwMode="auto">
            <a:xfrm>
              <a:off x="1453" y="2715"/>
              <a:ext cx="8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ОС - </a:t>
              </a:r>
              <a:r>
                <a:rPr lang="en-US" b="1"/>
                <a:t>UNIX</a:t>
              </a:r>
              <a:endParaRPr lang="ru-RU" b="1"/>
            </a:p>
          </p:txBody>
        </p:sp>
      </p:grpSp>
      <p:sp>
        <p:nvSpPr>
          <p:cNvPr id="22538" name="Text Box 18"/>
          <p:cNvSpPr txBox="1">
            <a:spLocks noChangeArrowheads="1"/>
          </p:cNvSpPr>
          <p:nvPr/>
        </p:nvSpPr>
        <p:spPr bwMode="auto">
          <a:xfrm>
            <a:off x="1944688" y="2582863"/>
            <a:ext cx="15684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>
                <a:sym typeface="Webdings" pitchFamily="18" charset="2"/>
              </a:rPr>
              <a:t></a:t>
            </a:r>
          </a:p>
        </p:txBody>
      </p:sp>
      <p:sp>
        <p:nvSpPr>
          <p:cNvPr id="22539" name="Text Box 19"/>
          <p:cNvSpPr txBox="1">
            <a:spLocks noChangeArrowheads="1"/>
          </p:cNvSpPr>
          <p:nvPr/>
        </p:nvSpPr>
        <p:spPr bwMode="auto">
          <a:xfrm>
            <a:off x="419100" y="5033963"/>
            <a:ext cx="15684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>
                <a:sym typeface="Webdings" pitchFamily="18" charset="2"/>
              </a:rPr>
              <a:t></a:t>
            </a:r>
          </a:p>
        </p:txBody>
      </p:sp>
      <p:sp>
        <p:nvSpPr>
          <p:cNvPr id="22540" name="Text Box 20"/>
          <p:cNvSpPr txBox="1">
            <a:spLocks noChangeArrowheads="1"/>
          </p:cNvSpPr>
          <p:nvPr/>
        </p:nvSpPr>
        <p:spPr bwMode="auto">
          <a:xfrm>
            <a:off x="4643438" y="5048250"/>
            <a:ext cx="15684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>
                <a:sym typeface="Webdings" pitchFamily="18" charset="2"/>
              </a:rPr>
              <a:t></a:t>
            </a:r>
          </a:p>
        </p:txBody>
      </p:sp>
      <p:sp>
        <p:nvSpPr>
          <p:cNvPr id="22541" name="Text Box 21"/>
          <p:cNvSpPr txBox="1">
            <a:spLocks noChangeArrowheads="1"/>
          </p:cNvSpPr>
          <p:nvPr/>
        </p:nvSpPr>
        <p:spPr bwMode="auto">
          <a:xfrm>
            <a:off x="6791325" y="2508250"/>
            <a:ext cx="15684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>
                <a:sym typeface="Webdings" pitchFamily="18" charset="2"/>
              </a:rPr>
              <a:t></a:t>
            </a:r>
          </a:p>
        </p:txBody>
      </p:sp>
      <p:sp>
        <p:nvSpPr>
          <p:cNvPr id="22542" name="Text Box 22"/>
          <p:cNvSpPr txBox="1">
            <a:spLocks noChangeArrowheads="1"/>
          </p:cNvSpPr>
          <p:nvPr/>
        </p:nvSpPr>
        <p:spPr bwMode="auto">
          <a:xfrm>
            <a:off x="2147888" y="6491288"/>
            <a:ext cx="1538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33CC"/>
                </a:solidFill>
              </a:rPr>
              <a:t>провайдер</a:t>
            </a:r>
          </a:p>
        </p:txBody>
      </p:sp>
      <p:sp>
        <p:nvSpPr>
          <p:cNvPr id="22543" name="Text Box 23"/>
          <p:cNvSpPr txBox="1">
            <a:spLocks noChangeArrowheads="1"/>
          </p:cNvSpPr>
          <p:nvPr/>
        </p:nvSpPr>
        <p:spPr bwMode="auto">
          <a:xfrm>
            <a:off x="6443663" y="6284913"/>
            <a:ext cx="1538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33CC"/>
                </a:solidFill>
              </a:rPr>
              <a:t>провайдер</a:t>
            </a:r>
          </a:p>
        </p:txBody>
      </p:sp>
      <p:sp>
        <p:nvSpPr>
          <p:cNvPr id="22544" name="Text Box 24"/>
          <p:cNvSpPr txBox="1">
            <a:spLocks noChangeArrowheads="1"/>
          </p:cNvSpPr>
          <p:nvPr/>
        </p:nvSpPr>
        <p:spPr bwMode="auto">
          <a:xfrm>
            <a:off x="7605713" y="4484688"/>
            <a:ext cx="1538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33CC"/>
                </a:solidFill>
              </a:rPr>
              <a:t>провайдер</a:t>
            </a:r>
          </a:p>
        </p:txBody>
      </p:sp>
      <p:sp>
        <p:nvSpPr>
          <p:cNvPr id="22545" name="Line 25"/>
          <p:cNvSpPr>
            <a:spLocks noChangeShapeType="1"/>
          </p:cNvSpPr>
          <p:nvPr/>
        </p:nvSpPr>
        <p:spPr bwMode="auto">
          <a:xfrm>
            <a:off x="3803650" y="3206750"/>
            <a:ext cx="2584450" cy="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6" name="Line 26"/>
          <p:cNvSpPr>
            <a:spLocks noChangeShapeType="1"/>
          </p:cNvSpPr>
          <p:nvPr/>
        </p:nvSpPr>
        <p:spPr bwMode="auto">
          <a:xfrm>
            <a:off x="3425825" y="4310063"/>
            <a:ext cx="914400" cy="871537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7" name="Line 27"/>
          <p:cNvSpPr>
            <a:spLocks noChangeShapeType="1"/>
          </p:cNvSpPr>
          <p:nvPr/>
        </p:nvSpPr>
        <p:spPr bwMode="auto">
          <a:xfrm flipV="1">
            <a:off x="6313488" y="4295775"/>
            <a:ext cx="711200" cy="75565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8" name="Line 28"/>
          <p:cNvSpPr>
            <a:spLocks noChangeShapeType="1"/>
          </p:cNvSpPr>
          <p:nvPr/>
        </p:nvSpPr>
        <p:spPr bwMode="auto">
          <a:xfrm flipH="1">
            <a:off x="1625600" y="4265613"/>
            <a:ext cx="246063" cy="407987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9" name="Line 29"/>
          <p:cNvSpPr>
            <a:spLocks noChangeShapeType="1"/>
          </p:cNvSpPr>
          <p:nvPr/>
        </p:nvSpPr>
        <p:spPr bwMode="auto">
          <a:xfrm>
            <a:off x="2336800" y="5980113"/>
            <a:ext cx="1887538" cy="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0" name="Line 30"/>
          <p:cNvSpPr>
            <a:spLocks noChangeShapeType="1"/>
          </p:cNvSpPr>
          <p:nvPr/>
        </p:nvSpPr>
        <p:spPr bwMode="auto">
          <a:xfrm flipV="1">
            <a:off x="2263775" y="3832225"/>
            <a:ext cx="4238625" cy="1450975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1" name="Line 31"/>
          <p:cNvSpPr>
            <a:spLocks noChangeShapeType="1"/>
          </p:cNvSpPr>
          <p:nvPr/>
        </p:nvSpPr>
        <p:spPr bwMode="auto">
          <a:xfrm flipH="1">
            <a:off x="3195638" y="1684338"/>
            <a:ext cx="158750" cy="639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52" name="Line 32"/>
          <p:cNvSpPr>
            <a:spLocks noChangeShapeType="1"/>
          </p:cNvSpPr>
          <p:nvPr/>
        </p:nvSpPr>
        <p:spPr bwMode="auto">
          <a:xfrm flipH="1">
            <a:off x="5703888" y="1800225"/>
            <a:ext cx="406400" cy="1247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53" name="Line 33"/>
          <p:cNvSpPr>
            <a:spLocks noChangeShapeType="1"/>
          </p:cNvSpPr>
          <p:nvPr/>
        </p:nvSpPr>
        <p:spPr bwMode="auto">
          <a:xfrm flipH="1">
            <a:off x="4397375" y="1770063"/>
            <a:ext cx="1727200" cy="2657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" name="Номер слайда 5"/>
          <p:cNvSpPr txBox="1">
            <a:spLocks/>
          </p:cNvSpPr>
          <p:nvPr/>
        </p:nvSpPr>
        <p:spPr>
          <a:xfrm>
            <a:off x="8382000" y="6626352"/>
            <a:ext cx="758952" cy="246888"/>
          </a:xfrm>
          <a:prstGeom prst="rect">
            <a:avLst/>
          </a:prstGeom>
          <a:noFill/>
        </p:spPr>
        <p:txBody>
          <a:bodyPr vert="horz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484855-6E32-492F-96F4-542489E0424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Дата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31AE-6B29-4F28-B3C2-04B19FDA2DE8}" type="datetime1">
              <a:rPr lang="ru-RU" smtClean="0"/>
              <a:t>19.03.2009</a:t>
            </a:fld>
            <a:endParaRPr lang="ru-RU"/>
          </a:p>
        </p:txBody>
      </p:sp>
      <p:sp>
        <p:nvSpPr>
          <p:cNvPr id="36" name="Номер слайда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165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Сеть Интернет</a:t>
            </a:r>
          </a:p>
        </p:txBody>
      </p:sp>
      <p:sp>
        <p:nvSpPr>
          <p:cNvPr id="38916" name="Oval 4"/>
          <p:cNvSpPr>
            <a:spLocks noChangeArrowheads="1"/>
          </p:cNvSpPr>
          <p:nvPr/>
        </p:nvSpPr>
        <p:spPr bwMode="auto">
          <a:xfrm>
            <a:off x="769938" y="1944688"/>
            <a:ext cx="2540000" cy="14081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сеть 1</a:t>
            </a:r>
          </a:p>
          <a:p>
            <a:pPr algn="ctr"/>
            <a:r>
              <a:rPr lang="ru-RU" b="1"/>
              <a:t>протокол 1</a:t>
            </a:r>
          </a:p>
        </p:txBody>
      </p:sp>
      <p:sp>
        <p:nvSpPr>
          <p:cNvPr id="38917" name="Oval 5"/>
          <p:cNvSpPr>
            <a:spLocks noChangeArrowheads="1"/>
          </p:cNvSpPr>
          <p:nvPr/>
        </p:nvSpPr>
        <p:spPr bwMode="auto">
          <a:xfrm>
            <a:off x="6473825" y="2235200"/>
            <a:ext cx="2336800" cy="122078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сеть 2</a:t>
            </a:r>
          </a:p>
          <a:p>
            <a:pPr algn="ctr"/>
            <a:r>
              <a:rPr lang="ru-RU" b="1"/>
              <a:t>протокол 2</a:t>
            </a:r>
          </a:p>
          <a:p>
            <a:pPr algn="ctr"/>
            <a:endParaRPr lang="ru-RU" b="1"/>
          </a:p>
        </p:txBody>
      </p:sp>
      <p:sp>
        <p:nvSpPr>
          <p:cNvPr id="38918" name="Oval 6"/>
          <p:cNvSpPr>
            <a:spLocks noChangeArrowheads="1"/>
          </p:cNvSpPr>
          <p:nvPr/>
        </p:nvSpPr>
        <p:spPr bwMode="auto">
          <a:xfrm>
            <a:off x="3279775" y="5429250"/>
            <a:ext cx="3135313" cy="1160463"/>
          </a:xfrm>
          <a:prstGeom prst="ellipse">
            <a:avLst/>
          </a:prstGeom>
          <a:solidFill>
            <a:srgbClr val="FF66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сеть 3</a:t>
            </a:r>
          </a:p>
          <a:p>
            <a:pPr algn="ctr"/>
            <a:r>
              <a:rPr lang="ru-RU" b="1"/>
              <a:t>протокол 3</a:t>
            </a:r>
          </a:p>
        </p:txBody>
      </p:sp>
      <p:sp>
        <p:nvSpPr>
          <p:cNvPr id="38919" name="laptop"/>
          <p:cNvSpPr>
            <a:spLocks noEditPoints="1" noChangeArrowheads="1"/>
          </p:cNvSpPr>
          <p:nvPr/>
        </p:nvSpPr>
        <p:spPr bwMode="auto">
          <a:xfrm>
            <a:off x="1984375" y="4011613"/>
            <a:ext cx="1389063" cy="868362"/>
          </a:xfrm>
          <a:custGeom>
            <a:avLst/>
            <a:gdLst>
              <a:gd name="T0" fmla="*/ 13903812 w 21600"/>
              <a:gd name="T1" fmla="*/ 0 h 21600"/>
              <a:gd name="T2" fmla="*/ 13903812 w 21600"/>
              <a:gd name="T3" fmla="*/ 11592995 h 21600"/>
              <a:gd name="T4" fmla="*/ 75792748 w 21600"/>
              <a:gd name="T5" fmla="*/ 0 h 21600"/>
              <a:gd name="T6" fmla="*/ 75792748 w 21600"/>
              <a:gd name="T7" fmla="*/ 11592995 h 21600"/>
              <a:gd name="T8" fmla="*/ 44664292 w 21600"/>
              <a:gd name="T9" fmla="*/ 0 h 21600"/>
              <a:gd name="T10" fmla="*/ 44664292 w 21600"/>
              <a:gd name="T11" fmla="*/ 34909838 h 21600"/>
              <a:gd name="T12" fmla="*/ 0 w 21600"/>
              <a:gd name="T13" fmla="*/ 34909838 h 21600"/>
              <a:gd name="T14" fmla="*/ 89328519 w 21600"/>
              <a:gd name="T15" fmla="*/ 34909838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445 w 21600"/>
              <a:gd name="T25" fmla="*/ 1858 h 21600"/>
              <a:gd name="T26" fmla="*/ 17311 w 21600"/>
              <a:gd name="T27" fmla="*/ 1232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/>
              <a:t>шлюз</a:t>
            </a:r>
          </a:p>
        </p:txBody>
      </p:sp>
      <p:sp>
        <p:nvSpPr>
          <p:cNvPr id="38922" name="laptop"/>
          <p:cNvSpPr>
            <a:spLocks noEditPoints="1" noChangeArrowheads="1"/>
          </p:cNvSpPr>
          <p:nvPr/>
        </p:nvSpPr>
        <p:spPr bwMode="auto">
          <a:xfrm>
            <a:off x="4276725" y="2327275"/>
            <a:ext cx="1389063" cy="868363"/>
          </a:xfrm>
          <a:custGeom>
            <a:avLst/>
            <a:gdLst>
              <a:gd name="T0" fmla="*/ 13903812 w 21600"/>
              <a:gd name="T1" fmla="*/ 0 h 21600"/>
              <a:gd name="T2" fmla="*/ 13903812 w 21600"/>
              <a:gd name="T3" fmla="*/ 11593009 h 21600"/>
              <a:gd name="T4" fmla="*/ 75792748 w 21600"/>
              <a:gd name="T5" fmla="*/ 0 h 21600"/>
              <a:gd name="T6" fmla="*/ 75792748 w 21600"/>
              <a:gd name="T7" fmla="*/ 11593009 h 21600"/>
              <a:gd name="T8" fmla="*/ 44664292 w 21600"/>
              <a:gd name="T9" fmla="*/ 0 h 21600"/>
              <a:gd name="T10" fmla="*/ 44664292 w 21600"/>
              <a:gd name="T11" fmla="*/ 34909919 h 21600"/>
              <a:gd name="T12" fmla="*/ 0 w 21600"/>
              <a:gd name="T13" fmla="*/ 34909919 h 21600"/>
              <a:gd name="T14" fmla="*/ 89328519 w 21600"/>
              <a:gd name="T15" fmla="*/ 3490991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445 w 21600"/>
              <a:gd name="T25" fmla="*/ 1858 h 21600"/>
              <a:gd name="T26" fmla="*/ 17311 w 21600"/>
              <a:gd name="T27" fmla="*/ 1232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/>
              <a:t>шлюз</a:t>
            </a:r>
          </a:p>
        </p:txBody>
      </p:sp>
      <p:sp>
        <p:nvSpPr>
          <p:cNvPr id="38923" name="laptop"/>
          <p:cNvSpPr>
            <a:spLocks noEditPoints="1" noChangeArrowheads="1"/>
          </p:cNvSpPr>
          <p:nvPr/>
        </p:nvSpPr>
        <p:spPr bwMode="auto">
          <a:xfrm>
            <a:off x="6367463" y="3967163"/>
            <a:ext cx="1389062" cy="868362"/>
          </a:xfrm>
          <a:custGeom>
            <a:avLst/>
            <a:gdLst>
              <a:gd name="T0" fmla="*/ 13903802 w 21600"/>
              <a:gd name="T1" fmla="*/ 0 h 21600"/>
              <a:gd name="T2" fmla="*/ 13903802 w 21600"/>
              <a:gd name="T3" fmla="*/ 11592995 h 21600"/>
              <a:gd name="T4" fmla="*/ 75792694 w 21600"/>
              <a:gd name="T5" fmla="*/ 0 h 21600"/>
              <a:gd name="T6" fmla="*/ 75792694 w 21600"/>
              <a:gd name="T7" fmla="*/ 11592995 h 21600"/>
              <a:gd name="T8" fmla="*/ 44664195 w 21600"/>
              <a:gd name="T9" fmla="*/ 0 h 21600"/>
              <a:gd name="T10" fmla="*/ 44664195 w 21600"/>
              <a:gd name="T11" fmla="*/ 34909838 h 21600"/>
              <a:gd name="T12" fmla="*/ 0 w 21600"/>
              <a:gd name="T13" fmla="*/ 34909838 h 21600"/>
              <a:gd name="T14" fmla="*/ 89328391 w 21600"/>
              <a:gd name="T15" fmla="*/ 34909838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445 w 21600"/>
              <a:gd name="T25" fmla="*/ 1858 h 21600"/>
              <a:gd name="T26" fmla="*/ 17311 w 21600"/>
              <a:gd name="T27" fmla="*/ 1232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/>
              <a:t>шлюз</a:t>
            </a:r>
          </a:p>
        </p:txBody>
      </p:sp>
      <p:sp>
        <p:nvSpPr>
          <p:cNvPr id="38924" name="Line 12"/>
          <p:cNvSpPr>
            <a:spLocks noChangeShapeType="1"/>
          </p:cNvSpPr>
          <p:nvPr/>
        </p:nvSpPr>
        <p:spPr bwMode="auto">
          <a:xfrm>
            <a:off x="3294063" y="2641600"/>
            <a:ext cx="1190625" cy="14288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25" name="Line 13"/>
          <p:cNvSpPr>
            <a:spLocks noChangeShapeType="1"/>
          </p:cNvSpPr>
          <p:nvPr/>
        </p:nvSpPr>
        <p:spPr bwMode="auto">
          <a:xfrm>
            <a:off x="5427663" y="2655888"/>
            <a:ext cx="1060450" cy="10160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 flipV="1">
            <a:off x="7112000" y="3454400"/>
            <a:ext cx="304800" cy="550863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27" name="Line 15"/>
          <p:cNvSpPr>
            <a:spLocks noChangeShapeType="1"/>
          </p:cNvSpPr>
          <p:nvPr/>
        </p:nvSpPr>
        <p:spPr bwMode="auto">
          <a:xfrm>
            <a:off x="2292350" y="3352800"/>
            <a:ext cx="363538" cy="66675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28" name="Line 16"/>
          <p:cNvSpPr>
            <a:spLocks noChangeShapeType="1"/>
          </p:cNvSpPr>
          <p:nvPr/>
        </p:nvSpPr>
        <p:spPr bwMode="auto">
          <a:xfrm flipH="1" flipV="1">
            <a:off x="3076575" y="4876800"/>
            <a:ext cx="595313" cy="784225"/>
          </a:xfrm>
          <a:prstGeom prst="line">
            <a:avLst/>
          </a:prstGeom>
          <a:noFill/>
          <a:ln w="57150">
            <a:solidFill>
              <a:srgbClr val="FF66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29" name="Line 17"/>
          <p:cNvSpPr>
            <a:spLocks noChangeShapeType="1"/>
          </p:cNvSpPr>
          <p:nvPr/>
        </p:nvSpPr>
        <p:spPr bwMode="auto">
          <a:xfrm flipV="1">
            <a:off x="6227763" y="4846638"/>
            <a:ext cx="536575" cy="885825"/>
          </a:xfrm>
          <a:prstGeom prst="line">
            <a:avLst/>
          </a:prstGeom>
          <a:noFill/>
          <a:ln w="57150">
            <a:solidFill>
              <a:srgbClr val="FF66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31" name="Text Box 19"/>
          <p:cNvSpPr txBox="1">
            <a:spLocks noChangeArrowheads="1"/>
          </p:cNvSpPr>
          <p:nvPr/>
        </p:nvSpPr>
        <p:spPr bwMode="auto">
          <a:xfrm>
            <a:off x="203200" y="987425"/>
            <a:ext cx="8940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/>
              <a:t>Сеть Интернет объединяет сети, работающие по разным </a:t>
            </a:r>
            <a:r>
              <a:rPr lang="ru-RU" sz="2000" b="1"/>
              <a:t>правилам</a:t>
            </a:r>
            <a:r>
              <a:rPr lang="ru-RU" sz="2000"/>
              <a:t> (протоколам). Для согласования правил используют </a:t>
            </a:r>
            <a:r>
              <a:rPr lang="ru-RU" sz="2000" b="1"/>
              <a:t>шлюзы</a:t>
            </a:r>
            <a:r>
              <a:rPr lang="ru-RU" sz="2000"/>
              <a:t> (специальные компьютеры).</a:t>
            </a: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57CE-C35A-4CD8-B7C7-188BD69052B1}" type="datetime1">
              <a:rPr lang="ru-RU" smtClean="0"/>
              <a:t>19.03.2009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  <p:bldP spid="38917" grpId="0" animBg="1"/>
      <p:bldP spid="38918" grpId="0" animBg="1"/>
      <p:bldP spid="38919" grpId="0" animBg="1"/>
      <p:bldP spid="38922" grpId="0" animBg="1"/>
      <p:bldP spid="38923" grpId="0" animBg="1"/>
      <p:bldP spid="38924" grpId="0" animBg="1"/>
      <p:bldP spid="38925" grpId="0" animBg="1"/>
      <p:bldP spid="38926" grpId="0" animBg="1"/>
      <p:bldP spid="38927" grpId="0" animBg="1"/>
      <p:bldP spid="38928" grpId="0" animBg="1"/>
      <p:bldP spid="389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Протокол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34463C"/>
                </a:solidFill>
              </a:rPr>
              <a:t>Основный принцип работы сети </a:t>
            </a:r>
            <a:r>
              <a:rPr lang="en-US" b="1" smtClean="0">
                <a:solidFill>
                  <a:srgbClr val="34463C"/>
                </a:solidFill>
              </a:rPr>
              <a:t>Internet - </a:t>
            </a:r>
            <a:r>
              <a:rPr lang="ru-RU" b="1" smtClean="0">
                <a:solidFill>
                  <a:srgbClr val="0033CC"/>
                </a:solidFill>
              </a:rPr>
              <a:t>принцип открытых систем</a:t>
            </a:r>
            <a:r>
              <a:rPr lang="ru-RU" smtClean="0"/>
              <a:t> (независимость от производителя).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ru-RU" smtClean="0"/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34463C"/>
                </a:solidFill>
              </a:rPr>
              <a:t>Протокол</a:t>
            </a:r>
            <a:r>
              <a:rPr lang="ru-RU" smtClean="0"/>
              <a:t> – набор правил передачи информации в сети, которых должны придерживаться все компании, чтобы обеспечить совместимость аппаратного и программного обеспечения.</a:t>
            </a:r>
            <a:endParaRPr lang="en-US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8F35-C036-4D71-A06F-4EB540918558}" type="datetime1">
              <a:rPr lang="ru-RU" smtClean="0"/>
              <a:t>19.03.2009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Типы протоколов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5860"/>
            <a:ext cx="8686800" cy="5286412"/>
          </a:xfrm>
        </p:spPr>
        <p:txBody>
          <a:bodyPr/>
          <a:lstStyle/>
          <a:p>
            <a:pPr marL="0" indent="0" eaLnBrk="1" hangingPunct="1"/>
            <a:r>
              <a:rPr lang="ru-RU" dirty="0" smtClean="0"/>
              <a:t> </a:t>
            </a:r>
            <a:r>
              <a:rPr lang="ru-RU" b="1" dirty="0" smtClean="0">
                <a:solidFill>
                  <a:srgbClr val="CC3300"/>
                </a:solidFill>
              </a:rPr>
              <a:t>базовый </a:t>
            </a:r>
            <a:r>
              <a:rPr lang="en-US" b="1" dirty="0" smtClean="0">
                <a:solidFill>
                  <a:srgbClr val="CC3300"/>
                </a:solidFill>
              </a:rPr>
              <a:t>(TCP/IP)</a:t>
            </a:r>
            <a:endParaRPr lang="ru-RU" b="1" dirty="0" smtClean="0">
              <a:solidFill>
                <a:srgbClr val="CC330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ru-RU" sz="2800" i="1" dirty="0" smtClean="0">
                <a:solidFill>
                  <a:schemeClr val="tx1"/>
                </a:solidFill>
              </a:rPr>
              <a:t>отвечает за физическую пересылку данных</a:t>
            </a:r>
          </a:p>
          <a:p>
            <a:pPr marL="0" indent="0" eaLnBrk="1" hangingPunct="1">
              <a:spcBef>
                <a:spcPts val="1800"/>
              </a:spcBef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rgbClr val="CC3300"/>
                </a:solidFill>
              </a:rPr>
              <a:t>прикладные</a:t>
            </a:r>
          </a:p>
          <a:p>
            <a:pPr marL="0" indent="0" eaLnBrk="1" hangingPunct="1">
              <a:buFontTx/>
              <a:buNone/>
            </a:pPr>
            <a:r>
              <a:rPr lang="ru-RU" sz="2800" i="1" dirty="0" smtClean="0">
                <a:solidFill>
                  <a:schemeClr val="tx1"/>
                </a:solidFill>
              </a:rPr>
              <a:t>отвечают за работу специализированных служб</a:t>
            </a:r>
          </a:p>
          <a:p>
            <a:pPr marL="0" indent="0" eaLnBrk="1" hangingPunct="1">
              <a:buFontTx/>
              <a:buNone/>
            </a:pPr>
            <a:r>
              <a:rPr lang="en-US" sz="2400" b="1" dirty="0" smtClean="0">
                <a:solidFill>
                  <a:srgbClr val="000066"/>
                </a:solidFill>
              </a:rPr>
              <a:t>http</a:t>
            </a:r>
            <a:r>
              <a:rPr lang="ru-RU" sz="2400" dirty="0" smtClean="0">
                <a:solidFill>
                  <a:srgbClr val="000066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–(</a:t>
            </a:r>
            <a:r>
              <a:rPr lang="en-US" sz="24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hyper text transfer protocol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  <a:r>
              <a:rPr lang="ru-RU" sz="2400" dirty="0" smtClean="0">
                <a:solidFill>
                  <a:schemeClr val="tx1"/>
                </a:solidFill>
              </a:rPr>
              <a:t> протокол передачи гипертекстовых сообщений;</a:t>
            </a:r>
          </a:p>
          <a:p>
            <a:pPr marL="0" indent="0" eaLnBrk="1" hangingPunct="1">
              <a:buFontTx/>
              <a:buNone/>
            </a:pPr>
            <a:r>
              <a:rPr lang="en-US" sz="2400" b="1" dirty="0" smtClean="0">
                <a:solidFill>
                  <a:srgbClr val="000066"/>
                </a:solidFill>
              </a:rPr>
              <a:t>ftp</a:t>
            </a:r>
            <a:r>
              <a:rPr lang="ru-RU" sz="2400" dirty="0" smtClean="0">
                <a:solidFill>
                  <a:srgbClr val="000066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– </a:t>
            </a:r>
            <a:r>
              <a:rPr lang="en-US" sz="2400" dirty="0" smtClean="0">
                <a:solidFill>
                  <a:schemeClr val="tx1"/>
                </a:solidFill>
              </a:rPr>
              <a:t>(</a:t>
            </a:r>
            <a:r>
              <a:rPr lang="en-US" sz="2400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file transfer protocol</a:t>
            </a:r>
            <a:r>
              <a:rPr lang="en-US" sz="2400" dirty="0" smtClean="0">
                <a:solidFill>
                  <a:schemeClr val="tx1"/>
                </a:solidFill>
              </a:rPr>
              <a:t>) </a:t>
            </a:r>
            <a:r>
              <a:rPr lang="ru-RU" sz="2400" dirty="0" smtClean="0">
                <a:solidFill>
                  <a:schemeClr val="tx1"/>
                </a:solidFill>
              </a:rPr>
              <a:t>протокол передачи файлов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en-US" sz="2400" b="1" dirty="0" smtClean="0">
                <a:solidFill>
                  <a:srgbClr val="000066"/>
                </a:solidFill>
              </a:rPr>
              <a:t>pop, </a:t>
            </a:r>
            <a:r>
              <a:rPr lang="en-US" sz="2400" b="1" dirty="0" err="1" smtClean="0">
                <a:solidFill>
                  <a:srgbClr val="000066"/>
                </a:solidFill>
              </a:rPr>
              <a:t>smtp</a:t>
            </a:r>
            <a:r>
              <a:rPr lang="en-US" sz="2400" b="1" dirty="0" smtClean="0">
                <a:solidFill>
                  <a:srgbClr val="000066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– </a:t>
            </a:r>
            <a:r>
              <a:rPr lang="ru-RU" sz="2400" dirty="0" smtClean="0">
                <a:solidFill>
                  <a:schemeClr val="tx1"/>
                </a:solidFill>
              </a:rPr>
              <a:t>протокол передачи электронной почты, входящий и исходящий</a:t>
            </a:r>
          </a:p>
          <a:p>
            <a:pPr marL="0" indent="0" eaLnBrk="1" hangingPunct="1">
              <a:buFontTx/>
              <a:buNone/>
            </a:pPr>
            <a:r>
              <a:rPr lang="en-US" sz="2400" b="1" dirty="0" smtClean="0">
                <a:solidFill>
                  <a:srgbClr val="000066"/>
                </a:solidFill>
              </a:rPr>
              <a:t>nntp</a:t>
            </a:r>
            <a:r>
              <a:rPr lang="en-US" sz="2400" dirty="0" smtClean="0">
                <a:solidFill>
                  <a:schemeClr val="tx1"/>
                </a:solidFill>
              </a:rPr>
              <a:t> – </a:t>
            </a:r>
            <a:r>
              <a:rPr lang="ru-RU" sz="2400" dirty="0" smtClean="0">
                <a:solidFill>
                  <a:schemeClr val="tx1"/>
                </a:solidFill>
              </a:rPr>
              <a:t>протокол передачи новостей или телеконференций</a:t>
            </a:r>
          </a:p>
          <a:p>
            <a:pPr marL="0" indent="0" eaLnBrk="1" hangingPunct="1">
              <a:buFontTx/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0" indent="0" eaLnBrk="1" hangingPunct="1">
              <a:buFontTx/>
              <a:buNone/>
            </a:pPr>
            <a:endParaRPr lang="ru-RU" sz="2400" dirty="0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9CD2-7C6F-47E2-8409-0BD888706731}" type="datetime1">
              <a:rPr lang="ru-RU" smtClean="0"/>
              <a:t>19.03.2009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C0B8-6B0A-42CE-9E79-8CFC83544F8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</TotalTime>
  <Words>944</Words>
  <Application>Microsoft Office PowerPoint</Application>
  <PresentationFormat>Экран (4:3)</PresentationFormat>
  <Paragraphs>162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Глобальная сеть Интернет</vt:lpstr>
      <vt:lpstr>История internet</vt:lpstr>
      <vt:lpstr>Слайд 3</vt:lpstr>
      <vt:lpstr>Сервисы internet</vt:lpstr>
      <vt:lpstr>Интернет-</vt:lpstr>
      <vt:lpstr>Сеть Internet</vt:lpstr>
      <vt:lpstr>Сеть Интернет</vt:lpstr>
      <vt:lpstr>Протокол</vt:lpstr>
      <vt:lpstr>Типы протоколов</vt:lpstr>
      <vt:lpstr>Адресация интернет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Адресация в сети</vt:lpstr>
      <vt:lpstr>Домены первого уровня</vt:lpstr>
      <vt:lpstr>ЗАДАНИЕ  определить домены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Глобальная сеть Интернет</dc:title>
  <dc:creator>User</dc:creator>
  <cp:lastModifiedBy>User</cp:lastModifiedBy>
  <cp:revision>9</cp:revision>
  <dcterms:created xsi:type="dcterms:W3CDTF">2009-03-18T18:22:39Z</dcterms:created>
  <dcterms:modified xsi:type="dcterms:W3CDTF">2009-03-19T16:13:54Z</dcterms:modified>
</cp:coreProperties>
</file>